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sldIdLst>
    <p:sldId id="307" r:id="rId2"/>
    <p:sldId id="308" r:id="rId3"/>
    <p:sldId id="309" r:id="rId4"/>
    <p:sldId id="259" r:id="rId5"/>
    <p:sldId id="310" r:id="rId6"/>
    <p:sldId id="272" r:id="rId7"/>
    <p:sldId id="312" r:id="rId8"/>
    <p:sldId id="311" r:id="rId9"/>
    <p:sldId id="313" r:id="rId10"/>
    <p:sldId id="314" r:id="rId11"/>
    <p:sldId id="315" r:id="rId12"/>
    <p:sldId id="316" r:id="rId13"/>
    <p:sldId id="317" r:id="rId14"/>
    <p:sldId id="321" r:id="rId15"/>
    <p:sldId id="318" r:id="rId16"/>
    <p:sldId id="319" r:id="rId17"/>
    <p:sldId id="320" r:id="rId18"/>
    <p:sldId id="322" r:id="rId19"/>
    <p:sldId id="293" r:id="rId20"/>
    <p:sldId id="323" r:id="rId21"/>
    <p:sldId id="324" r:id="rId22"/>
    <p:sldId id="325" r:id="rId23"/>
    <p:sldId id="326" r:id="rId24"/>
    <p:sldId id="297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42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5-26T07:40:37.42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0 126,'1'-1,"-1"0,1 0,-1 0,1 0,-1 0,1 0,-1 0,1 1,0-1,0 0,-1 0,1 1,0-1,0 1,0-1,0 1,0-1,0 1,1-1,26-10,-21 8,13-2,0 0,1 2,-1 0,0 1,1 1,0 1,27 3,11-1,-11-2,0 2,52 10,-8 2,131 3,96-17,-136-2,-79 1,-17-1,162 17,-31 10,-141-20,-40-4,47 9,-37-3,53 0,-5 0,354 3,-274-12,-2 3,184-3,-326-1,59-15,-62 12,-1 0,51-3,33 10,-47 0,0-2,64-11,-59 5,0 3,88 5,-45 1,3282-2,-3363-1,46-9,-45 6,40-2,-16 6,14 0,92-12,-74 4,154 6,-117 4,767-2,-729-11,3 0,108-1,151 2,-260 12,769-2,-763-10,4-1,698 12,-718-12,-3 0,259 12,-385-2,44-8,-42 4,36-1,342 6,-194 1,-195-1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5-26T07:40:39.34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44,'0'-2,"1"0,-1 1,1-1,-1 0,1 0,0 0,-1 0,1 1,0-1,0 0,0 1,0-1,1 0,-1 1,0 0,1-1,-1 1,1 0,-1 0,1 0,0 0,-1 0,1 0,0 0,0 0,0 1,0-1,-1 1,1-1,0 1,0 0,2 0,12-2,-1 1,1 0,16 2,-14 0,554 0,-547 1,-1 0,0 2,36 9,-35-6,0-2,51 5,6-11,-65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5-26T07:40:57.22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1,'27'1,"42"8,15 1,52 0,30 2,-122-12,303 11,140-1,-304-12,795 2,-962-1,-1 0,28-7,-26 4,0 1,19-1,-16 4,-3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5-26T07:41:20.49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63,'4127'0,"-3987"-10,-1-1,-26 11,0 1,114-14,-104 4,153 8,-123 3,2018-2,-1983-10,4-1,2027 12,-2202-1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4182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19439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1285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65815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5560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8858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43060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28495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0238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2537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13405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83131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00811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18420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8782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40666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928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257360040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c257360040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6649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customXml" Target="../ink/ink2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customXml" Target="../ink/ink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37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500" b="1" dirty="0">
                <a:solidFill>
                  <a:srgbClr val="19264B"/>
                </a:solidFill>
              </a:rPr>
              <a:t>CUAI Basic </a:t>
            </a:r>
            <a:r>
              <a:rPr lang="ko-KR" altLang="en-US" sz="2500" b="1" dirty="0">
                <a:solidFill>
                  <a:srgbClr val="19264B"/>
                </a:solidFill>
              </a:rPr>
              <a:t>스터디 </a:t>
            </a:r>
            <a:r>
              <a:rPr lang="en-US" altLang="ko-KR" sz="2500" b="1" dirty="0">
                <a:solidFill>
                  <a:srgbClr val="19264B"/>
                </a:solidFill>
              </a:rPr>
              <a:t>4</a:t>
            </a:r>
            <a:r>
              <a:rPr lang="ko-KR" altLang="en-US" sz="2500" b="1" dirty="0">
                <a:solidFill>
                  <a:srgbClr val="19264B"/>
                </a:solidFill>
              </a:rPr>
              <a:t>팀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4.05.28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4" name="그림 3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1CB487DE-B8EA-2AC4-E2C2-41057F264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7356" y="1746840"/>
            <a:ext cx="6959102" cy="3089785"/>
          </a:xfrm>
          <a:prstGeom prst="rect">
            <a:avLst/>
          </a:prstGeom>
        </p:spPr>
      </p:pic>
      <p:sp>
        <p:nvSpPr>
          <p:cNvPr id="7" name="Google Shape;98;g2c257360040_1_11">
            <a:extLst>
              <a:ext uri="{FF2B5EF4-FFF2-40B4-BE49-F238E27FC236}">
                <a16:creationId xmlns:a16="http://schemas.microsoft.com/office/drawing/2014/main" id="{AA9CEEEC-8E9D-0DD0-36A5-D4EB7A847592}"/>
              </a:ext>
            </a:extLst>
          </p:cNvPr>
          <p:cNvSpPr txBox="1"/>
          <p:nvPr/>
        </p:nvSpPr>
        <p:spPr>
          <a:xfrm>
            <a:off x="5647706" y="1499466"/>
            <a:ext cx="1442224" cy="39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 algn="ctr">
              <a:lnSpc>
                <a:spcPct val="150000"/>
              </a:lnSpc>
              <a:buSzPts val="1600"/>
            </a:pPr>
            <a:r>
              <a:rPr lang="ko-KR" altLang="en-US" sz="1100" dirty="0">
                <a:solidFill>
                  <a:schemeClr val="bg1"/>
                </a:solidFill>
                <a:latin typeface="Gowun Dodum"/>
                <a:ea typeface="Gowun Dodum"/>
                <a:cs typeface="Gowun Dodum"/>
                <a:sym typeface="Gowun Dodum"/>
              </a:rPr>
              <a:t>나이 추출</a:t>
            </a:r>
            <a:endParaRPr lang="en-US" altLang="ko-KR" sz="1100" dirty="0">
              <a:solidFill>
                <a:schemeClr val="bg1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8" name="Google Shape;98;g2c257360040_1_11">
            <a:extLst>
              <a:ext uri="{FF2B5EF4-FFF2-40B4-BE49-F238E27FC236}">
                <a16:creationId xmlns:a16="http://schemas.microsoft.com/office/drawing/2014/main" id="{B8F4A098-5820-D3F7-8201-9ECE9C54BBC9}"/>
              </a:ext>
            </a:extLst>
          </p:cNvPr>
          <p:cNvSpPr txBox="1"/>
          <p:nvPr/>
        </p:nvSpPr>
        <p:spPr>
          <a:xfrm>
            <a:off x="5864410" y="2343480"/>
            <a:ext cx="1442224" cy="39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 algn="ctr">
              <a:lnSpc>
                <a:spcPct val="150000"/>
              </a:lnSpc>
              <a:buSzPts val="1600"/>
            </a:pPr>
            <a:r>
              <a:rPr lang="en-US" altLang="ko-KR" sz="1100" dirty="0">
                <a:solidFill>
                  <a:schemeClr val="bg1"/>
                </a:solidFill>
                <a:latin typeface="Gowun Dodum"/>
                <a:ea typeface="Gowun Dodum"/>
                <a:cs typeface="Gowun Dodum"/>
                <a:sym typeface="Gowun Dodum"/>
              </a:rPr>
              <a:t>one-hot encoding</a:t>
            </a:r>
          </a:p>
        </p:txBody>
      </p:sp>
      <p:sp>
        <p:nvSpPr>
          <p:cNvPr id="9" name="Google Shape;98;g2c257360040_1_11">
            <a:extLst>
              <a:ext uri="{FF2B5EF4-FFF2-40B4-BE49-F238E27FC236}">
                <a16:creationId xmlns:a16="http://schemas.microsoft.com/office/drawing/2014/main" id="{1C06D032-7ACC-450B-17B4-248B7406D459}"/>
              </a:ext>
            </a:extLst>
          </p:cNvPr>
          <p:cNvSpPr txBox="1"/>
          <p:nvPr/>
        </p:nvSpPr>
        <p:spPr>
          <a:xfrm>
            <a:off x="6510067" y="2960510"/>
            <a:ext cx="1593135" cy="39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 algn="ctr">
              <a:lnSpc>
                <a:spcPct val="150000"/>
              </a:lnSpc>
              <a:buSzPts val="1600"/>
            </a:pPr>
            <a:r>
              <a:rPr lang="en-US" altLang="ko-KR" sz="1100" dirty="0">
                <a:solidFill>
                  <a:schemeClr val="bg1"/>
                </a:solidFill>
                <a:latin typeface="Gowun Dodum"/>
                <a:ea typeface="Gowun Dodum"/>
                <a:cs typeface="Gowun Dodum"/>
                <a:sym typeface="Gowun Dodum"/>
              </a:rPr>
              <a:t>Annual : 0, Monthly : 1</a:t>
            </a:r>
          </a:p>
        </p:txBody>
      </p:sp>
      <p:sp>
        <p:nvSpPr>
          <p:cNvPr id="10" name="Google Shape;98;g2c257360040_1_11">
            <a:extLst>
              <a:ext uri="{FF2B5EF4-FFF2-40B4-BE49-F238E27FC236}">
                <a16:creationId xmlns:a16="http://schemas.microsoft.com/office/drawing/2014/main" id="{70CD6799-642F-A6E8-BA26-50D347C85AE4}"/>
              </a:ext>
            </a:extLst>
          </p:cNvPr>
          <p:cNvSpPr txBox="1"/>
          <p:nvPr/>
        </p:nvSpPr>
        <p:spPr>
          <a:xfrm>
            <a:off x="6944234" y="3605398"/>
            <a:ext cx="1442224" cy="39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 algn="ctr">
              <a:lnSpc>
                <a:spcPct val="150000"/>
              </a:lnSpc>
              <a:buSzPts val="1600"/>
            </a:pPr>
            <a:r>
              <a:rPr lang="en-US" altLang="ko-KR" sz="1100" dirty="0">
                <a:solidFill>
                  <a:schemeClr val="bg1"/>
                </a:solidFill>
                <a:latin typeface="Gowun Dodum"/>
                <a:ea typeface="Gowun Dodum"/>
                <a:cs typeface="Gowun Dodum"/>
                <a:sym typeface="Gowun Dodum"/>
              </a:rPr>
              <a:t>one-hot encoding</a:t>
            </a:r>
          </a:p>
        </p:txBody>
      </p:sp>
      <p:sp>
        <p:nvSpPr>
          <p:cNvPr id="11" name="Google Shape;98;g2c257360040_1_11">
            <a:extLst>
              <a:ext uri="{FF2B5EF4-FFF2-40B4-BE49-F238E27FC236}">
                <a16:creationId xmlns:a16="http://schemas.microsoft.com/office/drawing/2014/main" id="{F63C22A4-85AF-BFAA-D863-91B63FD63835}"/>
              </a:ext>
            </a:extLst>
          </p:cNvPr>
          <p:cNvSpPr txBox="1"/>
          <p:nvPr/>
        </p:nvSpPr>
        <p:spPr>
          <a:xfrm>
            <a:off x="6415668" y="4217294"/>
            <a:ext cx="2597474" cy="39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 algn="ctr">
              <a:lnSpc>
                <a:spcPct val="150000"/>
              </a:lnSpc>
              <a:buSzPts val="1600"/>
            </a:pPr>
            <a:r>
              <a:rPr lang="en-US" altLang="ko-KR" sz="1100" dirty="0">
                <a:solidFill>
                  <a:schemeClr val="bg1"/>
                </a:solidFill>
                <a:latin typeface="Gowun Dodum"/>
                <a:ea typeface="Gowun Dodum"/>
                <a:cs typeface="Gowun Dodum"/>
                <a:sym typeface="Gowun Dodum"/>
              </a:rPr>
              <a:t>Low, Medium, High </a:t>
            </a:r>
            <a:r>
              <a:rPr lang="ko-KR" altLang="en-US" sz="1100" dirty="0">
                <a:solidFill>
                  <a:schemeClr val="bg1"/>
                </a:solidFill>
                <a:latin typeface="Gowun Dodum"/>
                <a:ea typeface="Gowun Dodum"/>
                <a:cs typeface="Gowun Dodum"/>
                <a:sym typeface="Gowun Dodum"/>
              </a:rPr>
              <a:t>각각 숫자로 변환</a:t>
            </a:r>
            <a:endParaRPr lang="en-US" altLang="ko-KR" sz="1100" dirty="0">
              <a:solidFill>
                <a:schemeClr val="bg1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1420773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B487DE-B8EA-2AC4-E2C2-41057F2643D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27356" y="1832334"/>
            <a:ext cx="6959102" cy="2918796"/>
          </a:xfrm>
          <a:prstGeom prst="rect">
            <a:avLst/>
          </a:prstGeom>
        </p:spPr>
      </p:pic>
      <p:sp>
        <p:nvSpPr>
          <p:cNvPr id="8" name="Google Shape;98;g2c257360040_1_11">
            <a:extLst>
              <a:ext uri="{FF2B5EF4-FFF2-40B4-BE49-F238E27FC236}">
                <a16:creationId xmlns:a16="http://schemas.microsoft.com/office/drawing/2014/main" id="{B8F4A098-5820-D3F7-8201-9ECE9C54BBC9}"/>
              </a:ext>
            </a:extLst>
          </p:cNvPr>
          <p:cNvSpPr txBox="1"/>
          <p:nvPr/>
        </p:nvSpPr>
        <p:spPr>
          <a:xfrm>
            <a:off x="5559610" y="1616631"/>
            <a:ext cx="1442224" cy="39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 algn="ctr">
              <a:lnSpc>
                <a:spcPct val="150000"/>
              </a:lnSpc>
              <a:buSzPts val="1600"/>
            </a:pPr>
            <a:r>
              <a:rPr lang="en-US" altLang="ko-KR" sz="1100" dirty="0">
                <a:solidFill>
                  <a:schemeClr val="bg1"/>
                </a:solidFill>
                <a:latin typeface="Gowun Dodum"/>
                <a:ea typeface="Gowun Dodum"/>
                <a:cs typeface="Gowun Dodum"/>
                <a:sym typeface="Gowun Dodum"/>
              </a:rPr>
              <a:t>one-hot encoding</a:t>
            </a:r>
          </a:p>
        </p:txBody>
      </p:sp>
      <p:sp>
        <p:nvSpPr>
          <p:cNvPr id="2" name="Google Shape;98;g2c257360040_1_11">
            <a:extLst>
              <a:ext uri="{FF2B5EF4-FFF2-40B4-BE49-F238E27FC236}">
                <a16:creationId xmlns:a16="http://schemas.microsoft.com/office/drawing/2014/main" id="{2E6B89CB-04DE-10E6-44C6-82AA5F2F203F}"/>
              </a:ext>
            </a:extLst>
          </p:cNvPr>
          <p:cNvSpPr txBox="1"/>
          <p:nvPr/>
        </p:nvSpPr>
        <p:spPr>
          <a:xfrm>
            <a:off x="5957337" y="2622437"/>
            <a:ext cx="1442224" cy="39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 algn="ctr">
              <a:lnSpc>
                <a:spcPct val="150000"/>
              </a:lnSpc>
              <a:buSzPts val="1600"/>
            </a:pPr>
            <a:r>
              <a:rPr lang="en-US" altLang="ko-KR" sz="1100" dirty="0">
                <a:solidFill>
                  <a:schemeClr val="bg1"/>
                </a:solidFill>
                <a:latin typeface="Gowun Dodum"/>
                <a:ea typeface="Gowun Dodum"/>
                <a:cs typeface="Gowun Dodum"/>
                <a:sym typeface="Gowun Dodum"/>
              </a:rPr>
              <a:t>one-hot encoding</a:t>
            </a:r>
          </a:p>
        </p:txBody>
      </p:sp>
      <p:sp>
        <p:nvSpPr>
          <p:cNvPr id="5" name="Google Shape;98;g2c257360040_1_11">
            <a:extLst>
              <a:ext uri="{FF2B5EF4-FFF2-40B4-BE49-F238E27FC236}">
                <a16:creationId xmlns:a16="http://schemas.microsoft.com/office/drawing/2014/main" id="{98AE3683-8E52-42C4-FBDA-E8A73B7BBAA6}"/>
              </a:ext>
            </a:extLst>
          </p:cNvPr>
          <p:cNvSpPr txBox="1"/>
          <p:nvPr/>
        </p:nvSpPr>
        <p:spPr>
          <a:xfrm>
            <a:off x="6212513" y="3644042"/>
            <a:ext cx="1442224" cy="39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 algn="ctr">
              <a:lnSpc>
                <a:spcPct val="150000"/>
              </a:lnSpc>
              <a:buSzPts val="1600"/>
            </a:pPr>
            <a:r>
              <a:rPr lang="en-US" altLang="ko-KR" sz="1100" dirty="0">
                <a:solidFill>
                  <a:schemeClr val="bg1"/>
                </a:solidFill>
                <a:latin typeface="Gowun Dodum"/>
                <a:ea typeface="Gowun Dodum"/>
                <a:cs typeface="Gowun Dodum"/>
                <a:sym typeface="Gowun Dodum"/>
              </a:rPr>
              <a:t>one-hot encoding</a:t>
            </a:r>
          </a:p>
        </p:txBody>
      </p:sp>
    </p:spTree>
    <p:extLst>
      <p:ext uri="{BB962C8B-B14F-4D97-AF65-F5344CB8AC3E}">
        <p14:creationId xmlns:p14="http://schemas.microsoft.com/office/powerpoint/2010/main" val="1194740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7" name="그림 6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8205C798-9338-05CC-429E-AE509840A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2383" y="1493874"/>
            <a:ext cx="3106525" cy="3533036"/>
          </a:xfrm>
          <a:prstGeom prst="rect">
            <a:avLst/>
          </a:prstGeom>
        </p:spPr>
      </p:pic>
      <p:sp>
        <p:nvSpPr>
          <p:cNvPr id="9" name="Google Shape;98;g2c257360040_1_11">
            <a:extLst>
              <a:ext uri="{FF2B5EF4-FFF2-40B4-BE49-F238E27FC236}">
                <a16:creationId xmlns:a16="http://schemas.microsoft.com/office/drawing/2014/main" id="{01315857-5F68-E866-0C34-9B68C2C8A005}"/>
              </a:ext>
            </a:extLst>
          </p:cNvPr>
          <p:cNvSpPr txBox="1"/>
          <p:nvPr/>
        </p:nvSpPr>
        <p:spPr>
          <a:xfrm>
            <a:off x="5451072" y="2571750"/>
            <a:ext cx="3174381" cy="1107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Feature engineering 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진행 후</a:t>
            </a:r>
            <a:endParaRPr lang="en-US" altLang="ko-KR" dirty="0">
              <a:latin typeface="Gowun Dodum"/>
              <a:ea typeface="Gowun Dodum"/>
              <a:cs typeface="Gowun Dodum"/>
              <a:sym typeface="Gowun Dodum"/>
            </a:endParaRPr>
          </a:p>
          <a:p>
            <a:pPr marL="95250">
              <a:lnSpc>
                <a:spcPct val="150000"/>
              </a:lnSpc>
              <a:buSzPts val="1600"/>
            </a:pP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총 </a:t>
            </a: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21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개의 </a:t>
            </a: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feature dataset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로 가공되었음</a:t>
            </a: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86765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4" name="그림 3" descr="텍스트, 스크린샷, 도표, 라인이(가) 표시된 사진&#10;&#10;자동 생성된 설명">
            <a:extLst>
              <a:ext uri="{FF2B5EF4-FFF2-40B4-BE49-F238E27FC236}">
                <a16:creationId xmlns:a16="http://schemas.microsoft.com/office/drawing/2014/main" id="{8CD4451F-FE18-E0A2-38AE-205B5C6683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789" y="1645728"/>
            <a:ext cx="4351971" cy="315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149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6" name="그림 5" descr="텍스트, 스크린샷, 사각형, 라인이(가) 표시된 사진&#10;&#10;자동 생성된 설명">
            <a:extLst>
              <a:ext uri="{FF2B5EF4-FFF2-40B4-BE49-F238E27FC236}">
                <a16:creationId xmlns:a16="http://schemas.microsoft.com/office/drawing/2014/main" id="{C30A7412-C26D-A489-30F0-38173B3E7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001" y="1574167"/>
            <a:ext cx="3556257" cy="277756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CB0FD8F-57E4-13EA-7DE6-088035672CC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155496" y="1574168"/>
            <a:ext cx="3556257" cy="277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186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0A7412-C26D-A489-30F0-38173B3E7A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78592" y="1574167"/>
            <a:ext cx="3501074" cy="277756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CB0FD8F-57E4-13EA-7DE6-088035672CC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183087" y="1574167"/>
            <a:ext cx="3501074" cy="277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84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0A7412-C26D-A489-30F0-38173B3E7A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78592" y="1574167"/>
            <a:ext cx="3501074" cy="277756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CB0FD8F-57E4-13EA-7DE6-088035672CC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183087" y="1574167"/>
            <a:ext cx="3501074" cy="277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31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0A7412-C26D-A489-30F0-38173B3E7A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062237" y="1581601"/>
            <a:ext cx="3501074" cy="277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064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4" name="그림 3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34C2379-494B-F27E-F6B0-FDCD8BBDE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350" y="1645728"/>
            <a:ext cx="5297576" cy="25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873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3. </a:t>
            </a:r>
            <a:r>
              <a:rPr lang="ko-KR" altLang="en-US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모델 정의 및 평가 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" name="Google Shape;98;g2c257360040_1_11">
            <a:extLst>
              <a:ext uri="{FF2B5EF4-FFF2-40B4-BE49-F238E27FC236}">
                <a16:creationId xmlns:a16="http://schemas.microsoft.com/office/drawing/2014/main" id="{D8C13D31-1C39-20AE-DE79-BE28F2774C12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Model</a:t>
            </a:r>
            <a:r>
              <a:rPr lang="ko-KR" altLang="en-US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 </a:t>
            </a:r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Definition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14E69DB-6DDC-D605-70D3-4EC296CAF9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300070"/>
              </p:ext>
            </p:extLst>
          </p:nvPr>
        </p:nvGraphicFramePr>
        <p:xfrm>
          <a:off x="1673172" y="1909782"/>
          <a:ext cx="3330009" cy="259822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30009">
                  <a:extLst>
                    <a:ext uri="{9D8B030D-6E8A-4147-A177-3AD203B41FA5}">
                      <a16:colId xmlns:a16="http://schemas.microsoft.com/office/drawing/2014/main" val="3655513265"/>
                    </a:ext>
                  </a:extLst>
                </a:gridCol>
              </a:tblGrid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분류 모델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051434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Decision Tree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549252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Random Forest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8707447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Gradient Boosting Machine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588291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XGBoost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86445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LightGBM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550192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Logistic Regression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85214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Support vector Machine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354950"/>
                  </a:ext>
                </a:extLst>
              </a:tr>
            </a:tbl>
          </a:graphicData>
        </a:graphic>
      </p:graphicFrame>
      <p:sp>
        <p:nvSpPr>
          <p:cNvPr id="5" name="Google Shape;98;g2c257360040_1_11">
            <a:extLst>
              <a:ext uri="{FF2B5EF4-FFF2-40B4-BE49-F238E27FC236}">
                <a16:creationId xmlns:a16="http://schemas.microsoft.com/office/drawing/2014/main" id="{61E2DA3D-FD95-424F-A5F9-F11EAB423C57}"/>
              </a:ext>
            </a:extLst>
          </p:cNvPr>
          <p:cNvSpPr txBox="1"/>
          <p:nvPr/>
        </p:nvSpPr>
        <p:spPr>
          <a:xfrm>
            <a:off x="5232013" y="1948513"/>
            <a:ext cx="3739112" cy="69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각</a:t>
            </a:r>
            <a:r>
              <a:rPr lang="en-US" sz="1200" dirty="0">
                <a:latin typeface="Gowun Dodum"/>
                <a:ea typeface="Gowun Dodum"/>
                <a:cs typeface="Gowun Dodum"/>
                <a:sym typeface="Gowun Dodum"/>
              </a:rPr>
              <a:t> 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모델의 </a:t>
            </a:r>
            <a:r>
              <a:rPr lang="ko-KR" altLang="en-US" sz="1200" dirty="0" err="1">
                <a:latin typeface="Gowun Dodum"/>
                <a:ea typeface="Gowun Dodum"/>
                <a:cs typeface="Gowun Dodum"/>
                <a:sym typeface="Gowun Dodum"/>
              </a:rPr>
              <a:t>하이퍼파라미터를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 조정하여 최적의 모델을 찾고 모델끼리 성능을 비교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  <a:endParaRPr sz="1200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6" name="Google Shape;98;g2c257360040_1_11">
            <a:extLst>
              <a:ext uri="{FF2B5EF4-FFF2-40B4-BE49-F238E27FC236}">
                <a16:creationId xmlns:a16="http://schemas.microsoft.com/office/drawing/2014/main" id="{12072D44-E5D9-68AC-4BA4-A538BD111FD5}"/>
              </a:ext>
            </a:extLst>
          </p:cNvPr>
          <p:cNvSpPr txBox="1"/>
          <p:nvPr/>
        </p:nvSpPr>
        <p:spPr>
          <a:xfrm>
            <a:off x="5232013" y="3118475"/>
            <a:ext cx="3739112" cy="969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그 중 성능이 좋은 모델 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5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개를 선정하여 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4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개를 학습시키고 성능이 가장 좋은 모델을 최종 메타 모델로 사용하여 예측</a:t>
            </a:r>
            <a:endParaRPr sz="1200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4105349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233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</a:t>
            </a:r>
            <a:r>
              <a:rPr lang="ko-KR" altLang="en-US" dirty="0" err="1"/>
              <a:t>금상민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/>
              <a:t>김대현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 err="1"/>
              <a:t>김신웅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스터디원</a:t>
            </a:r>
            <a:r>
              <a:rPr lang="ko-KR" altLang="en-US" dirty="0"/>
              <a:t> </a:t>
            </a:r>
            <a:r>
              <a:rPr lang="en-US" altLang="ko-KR" dirty="0"/>
              <a:t>4 : </a:t>
            </a:r>
            <a:r>
              <a:rPr lang="ko-KR" altLang="en-US" dirty="0" err="1"/>
              <a:t>유금헌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스터디원</a:t>
            </a:r>
            <a:r>
              <a:rPr lang="ko-KR" altLang="en-US" dirty="0"/>
              <a:t> </a:t>
            </a:r>
            <a:r>
              <a:rPr lang="en-US" altLang="ko-KR" dirty="0"/>
              <a:t>5 : </a:t>
            </a:r>
            <a:r>
              <a:rPr lang="ko-KR" altLang="en-US" dirty="0"/>
              <a:t>김태영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6969E9-F9A4-A398-3B9E-BE9F2959E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957971" y="1630590"/>
            <a:ext cx="3570158" cy="267761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3. </a:t>
            </a:r>
            <a:r>
              <a:rPr lang="ko-KR" altLang="en-US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모델 정의 및 평가 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" name="Google Shape;98;g2c257360040_1_11">
            <a:extLst>
              <a:ext uri="{FF2B5EF4-FFF2-40B4-BE49-F238E27FC236}">
                <a16:creationId xmlns:a16="http://schemas.microsoft.com/office/drawing/2014/main" id="{D8C13D31-1C39-20AE-DE79-BE28F2774C12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Model</a:t>
            </a:r>
            <a:r>
              <a:rPr lang="ko-KR" altLang="en-US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 </a:t>
            </a:r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Definition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sp>
        <p:nvSpPr>
          <p:cNvPr id="6" name="Google Shape;98;g2c257360040_1_11">
            <a:extLst>
              <a:ext uri="{FF2B5EF4-FFF2-40B4-BE49-F238E27FC236}">
                <a16:creationId xmlns:a16="http://schemas.microsoft.com/office/drawing/2014/main" id="{12072D44-E5D9-68AC-4BA4-A538BD111FD5}"/>
              </a:ext>
            </a:extLst>
          </p:cNvPr>
          <p:cNvSpPr txBox="1"/>
          <p:nvPr/>
        </p:nvSpPr>
        <p:spPr>
          <a:xfrm>
            <a:off x="1408974" y="3581624"/>
            <a:ext cx="7236937" cy="69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데이터를 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PCA 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차원 축소를 통해 시각화해본 결과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, 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분류가 제대로 되지 않음을 확인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. 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또한 데이터셋을 학습시키고 예측해본 결과 모두 정확도가 낮게 나옴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</a:p>
        </p:txBody>
      </p:sp>
      <p:pic>
        <p:nvPicPr>
          <p:cNvPr id="7" name="그림 6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C9D8225-974A-B417-A91D-CFC4E4E67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888940"/>
            <a:ext cx="3519864" cy="1388033"/>
          </a:xfrm>
          <a:prstGeom prst="rect">
            <a:avLst/>
          </a:prstGeom>
        </p:spPr>
      </p:pic>
      <p:pic>
        <p:nvPicPr>
          <p:cNvPr id="9" name="그림 8" descr="텍스트, 스크린샷, 다채로움, 라인이(가) 표시된 사진&#10;&#10;자동 생성된 설명">
            <a:extLst>
              <a:ext uri="{FF2B5EF4-FFF2-40B4-BE49-F238E27FC236}">
                <a16:creationId xmlns:a16="http://schemas.microsoft.com/office/drawing/2014/main" id="{B23F9A5D-F079-FBD9-7C83-2928176451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9595" y="893867"/>
            <a:ext cx="3288059" cy="2670629"/>
          </a:xfrm>
          <a:prstGeom prst="rect">
            <a:avLst/>
          </a:prstGeom>
        </p:spPr>
      </p:pic>
      <p:sp>
        <p:nvSpPr>
          <p:cNvPr id="10" name="Google Shape;98;g2c257360040_1_11">
            <a:extLst>
              <a:ext uri="{FF2B5EF4-FFF2-40B4-BE49-F238E27FC236}">
                <a16:creationId xmlns:a16="http://schemas.microsoft.com/office/drawing/2014/main" id="{9C0D4639-AC42-5DFD-9E44-3B038A9A90A2}"/>
              </a:ext>
            </a:extLst>
          </p:cNvPr>
          <p:cNvSpPr txBox="1"/>
          <p:nvPr/>
        </p:nvSpPr>
        <p:spPr>
          <a:xfrm>
            <a:off x="1408974" y="4517753"/>
            <a:ext cx="7236937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결정 트리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,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 </a:t>
            </a:r>
            <a:r>
              <a:rPr lang="en-US" altLang="ko-KR" sz="1200" dirty="0" err="1">
                <a:latin typeface="Gowun Dodum"/>
                <a:ea typeface="Gowun Dodum"/>
                <a:cs typeface="Gowun Dodum"/>
                <a:sym typeface="Gowun Dodum"/>
              </a:rPr>
              <a:t>XGBoost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, </a:t>
            </a:r>
            <a:r>
              <a:rPr lang="en-US" altLang="ko-KR" sz="1200" dirty="0" err="1">
                <a:latin typeface="Gowun Dodum"/>
                <a:ea typeface="Gowun Dodum"/>
                <a:cs typeface="Gowun Dodum"/>
                <a:sym typeface="Gowun Dodum"/>
              </a:rPr>
              <a:t>LightGBM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을 통해 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Feature 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중요도를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 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확인해보기로 함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BD0B0E52-DE64-D9C2-376B-E2A8EAA91612}"/>
              </a:ext>
            </a:extLst>
          </p:cNvPr>
          <p:cNvSpPr/>
          <p:nvPr/>
        </p:nvSpPr>
        <p:spPr>
          <a:xfrm>
            <a:off x="4572000" y="4274099"/>
            <a:ext cx="832624" cy="243654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045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3. </a:t>
            </a:r>
            <a:r>
              <a:rPr lang="ko-KR" altLang="en-US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모델 정의 및 평가 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" name="Google Shape;98;g2c257360040_1_11">
            <a:extLst>
              <a:ext uri="{FF2B5EF4-FFF2-40B4-BE49-F238E27FC236}">
                <a16:creationId xmlns:a16="http://schemas.microsoft.com/office/drawing/2014/main" id="{D8C13D31-1C39-20AE-DE79-BE28F2774C12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Model</a:t>
            </a:r>
            <a:r>
              <a:rPr lang="ko-KR" altLang="en-US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 </a:t>
            </a:r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Definition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sp>
        <p:nvSpPr>
          <p:cNvPr id="6" name="Google Shape;98;g2c257360040_1_11">
            <a:extLst>
              <a:ext uri="{FF2B5EF4-FFF2-40B4-BE49-F238E27FC236}">
                <a16:creationId xmlns:a16="http://schemas.microsoft.com/office/drawing/2014/main" id="{12072D44-E5D9-68AC-4BA4-A538BD111FD5}"/>
              </a:ext>
            </a:extLst>
          </p:cNvPr>
          <p:cNvSpPr txBox="1"/>
          <p:nvPr/>
        </p:nvSpPr>
        <p:spPr>
          <a:xfrm>
            <a:off x="1790003" y="1645728"/>
            <a:ext cx="997802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결정 트리</a:t>
            </a:r>
            <a:endParaRPr sz="1200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2558BA80-95FD-6021-F67F-0DC01E937898}"/>
              </a:ext>
            </a:extLst>
          </p:cNvPr>
          <p:cNvSpPr txBox="1"/>
          <p:nvPr/>
        </p:nvSpPr>
        <p:spPr>
          <a:xfrm>
            <a:off x="4536920" y="1645728"/>
            <a:ext cx="997802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sz="1200" dirty="0" err="1">
                <a:latin typeface="Gowun Dodum"/>
                <a:ea typeface="Gowun Dodum"/>
                <a:cs typeface="Gowun Dodum"/>
                <a:sym typeface="Gowun Dodum"/>
              </a:rPr>
              <a:t>XGBoost</a:t>
            </a:r>
            <a:endParaRPr sz="1200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7" name="Google Shape;98;g2c257360040_1_11">
            <a:extLst>
              <a:ext uri="{FF2B5EF4-FFF2-40B4-BE49-F238E27FC236}">
                <a16:creationId xmlns:a16="http://schemas.microsoft.com/office/drawing/2014/main" id="{FDF71C03-6F69-2AEF-0851-6ECCE4619443}"/>
              </a:ext>
            </a:extLst>
          </p:cNvPr>
          <p:cNvSpPr txBox="1"/>
          <p:nvPr/>
        </p:nvSpPr>
        <p:spPr>
          <a:xfrm>
            <a:off x="7283837" y="1645728"/>
            <a:ext cx="997802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altLang="ko-KR" sz="1200" dirty="0" err="1">
                <a:latin typeface="Gowun Dodum"/>
                <a:ea typeface="Gowun Dodum"/>
                <a:cs typeface="Gowun Dodum"/>
                <a:sym typeface="Gowun Dodum"/>
              </a:rPr>
              <a:t>LightGBM</a:t>
            </a:r>
            <a:endParaRPr sz="1200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11" name="그림 10" descr="텍스트, 폰트, 문서이(가) 표시된 사진&#10;&#10;자동 생성된 설명">
            <a:extLst>
              <a:ext uri="{FF2B5EF4-FFF2-40B4-BE49-F238E27FC236}">
                <a16:creationId xmlns:a16="http://schemas.microsoft.com/office/drawing/2014/main" id="{8A3A5D38-B8E7-143F-44C1-94187984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6717" y="2061204"/>
            <a:ext cx="1427064" cy="283867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A9E0307-DE54-21B1-5B43-A2AFB117AA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328336" y="2061204"/>
            <a:ext cx="1307760" cy="283867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D24F540-AE64-FC6A-B812-0DAFAF48224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099380" y="2061204"/>
            <a:ext cx="1324026" cy="283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779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3. </a:t>
            </a:r>
            <a:r>
              <a:rPr lang="ko-KR" altLang="en-US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모델 정의 및 평가 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" name="Google Shape;98;g2c257360040_1_11">
            <a:extLst>
              <a:ext uri="{FF2B5EF4-FFF2-40B4-BE49-F238E27FC236}">
                <a16:creationId xmlns:a16="http://schemas.microsoft.com/office/drawing/2014/main" id="{D8C13D31-1C39-20AE-DE79-BE28F2774C12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Model</a:t>
            </a:r>
            <a:r>
              <a:rPr lang="ko-KR" altLang="en-US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 </a:t>
            </a:r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Definition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C6CD7C62-F583-CA84-B971-5C1BB864B0D0}"/>
              </a:ext>
            </a:extLst>
          </p:cNvPr>
          <p:cNvSpPr txBox="1"/>
          <p:nvPr/>
        </p:nvSpPr>
        <p:spPr>
          <a:xfrm>
            <a:off x="1552721" y="2820108"/>
            <a:ext cx="7236937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- 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더 이상 모델을 구현하는 것이 의미가 없다고 판단하여 여기서 종료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</a:p>
        </p:txBody>
      </p:sp>
      <p:sp>
        <p:nvSpPr>
          <p:cNvPr id="7" name="Google Shape;98;g2c257360040_1_11">
            <a:extLst>
              <a:ext uri="{FF2B5EF4-FFF2-40B4-BE49-F238E27FC236}">
                <a16:creationId xmlns:a16="http://schemas.microsoft.com/office/drawing/2014/main" id="{78F7D992-56F2-2993-7820-1CDE1C71B02F}"/>
              </a:ext>
            </a:extLst>
          </p:cNvPr>
          <p:cNvSpPr txBox="1"/>
          <p:nvPr/>
        </p:nvSpPr>
        <p:spPr>
          <a:xfrm>
            <a:off x="1552721" y="1701018"/>
            <a:ext cx="7236937" cy="69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- 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피처 중요도를 확인해본 결과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, feature 0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과 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2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를 제외하곤 상대적으로 나머지 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feature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의 중요도가 낮아 분류가 제대로 이루어지지 않는 것으로 파악됨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</a:p>
        </p:txBody>
      </p:sp>
      <p:sp>
        <p:nvSpPr>
          <p:cNvPr id="8" name="Google Shape;98;g2c257360040_1_11">
            <a:extLst>
              <a:ext uri="{FF2B5EF4-FFF2-40B4-BE49-F238E27FC236}">
                <a16:creationId xmlns:a16="http://schemas.microsoft.com/office/drawing/2014/main" id="{7646006B-E9A6-795A-1F85-975354692D8F}"/>
              </a:ext>
            </a:extLst>
          </p:cNvPr>
          <p:cNvSpPr txBox="1"/>
          <p:nvPr/>
        </p:nvSpPr>
        <p:spPr>
          <a:xfrm>
            <a:off x="1552721" y="3662200"/>
            <a:ext cx="7236937" cy="69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- 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시간이 부족하여 모델 구현을 중단하였지만 후에 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r>
              <a:rPr lang="ko-KR" altLang="en-US" sz="1200" dirty="0">
                <a:latin typeface="Gowun Dodum"/>
                <a:ea typeface="Gowun Dodum"/>
                <a:cs typeface="Gowun Dodum"/>
                <a:sym typeface="Gowun Dodum"/>
              </a:rPr>
              <a:t>을 통하여 다시 한번 문제점을 찾아볼 계획</a:t>
            </a:r>
            <a:r>
              <a:rPr lang="en-US" altLang="ko-KR" sz="1200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08633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3. </a:t>
            </a:r>
            <a:r>
              <a:rPr lang="ko-KR" altLang="en-US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모델 정의 및 평가 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" name="Google Shape;98;g2c257360040_1_11">
            <a:extLst>
              <a:ext uri="{FF2B5EF4-FFF2-40B4-BE49-F238E27FC236}">
                <a16:creationId xmlns:a16="http://schemas.microsoft.com/office/drawing/2014/main" id="{D8C13D31-1C39-20AE-DE79-BE28F2774C12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Model</a:t>
            </a:r>
            <a:r>
              <a:rPr lang="ko-KR" altLang="en-US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 </a:t>
            </a:r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Evaluation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5" name="그림 4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73167CCF-517B-B383-0368-A9C99AB88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1470" y="1375844"/>
            <a:ext cx="4430030" cy="360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400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123" name="Google Shape;123;p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4" name="Google Shape;12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15;g2c257360040_1_37">
            <a:extLst>
              <a:ext uri="{FF2B5EF4-FFF2-40B4-BE49-F238E27FC236}">
                <a16:creationId xmlns:a16="http://schemas.microsoft.com/office/drawing/2014/main" id="{9BEAB479-A4CF-0099-9CB6-569346D7F033}"/>
              </a:ext>
            </a:extLst>
          </p:cNvPr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4.</a:t>
            </a:r>
            <a:r>
              <a:rPr lang="ko-KR" altLang="en-US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 결론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2" name="Google Shape;98;g2c257360040_1_11">
            <a:extLst>
              <a:ext uri="{FF2B5EF4-FFF2-40B4-BE49-F238E27FC236}">
                <a16:creationId xmlns:a16="http://schemas.microsoft.com/office/drawing/2014/main" id="{DA933490-1B9D-C990-CEAE-18930CD639E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ko-KR" altLang="en-US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결론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548CB2-30C5-9A87-59BF-4E725C75F4E2}"/>
              </a:ext>
            </a:extLst>
          </p:cNvPr>
          <p:cNvSpPr txBox="1"/>
          <p:nvPr/>
        </p:nvSpPr>
        <p:spPr>
          <a:xfrm>
            <a:off x="2520175" y="2436643"/>
            <a:ext cx="51964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크기가 작으면 모델이 효과적으로 일반화되기 어려울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모델을 학습하기 위해 충분한 양의 데이터가 필요하며</a:t>
            </a:r>
            <a:r>
              <a:rPr lang="en-US" altLang="ko-KR" dirty="0"/>
              <a:t>, </a:t>
            </a:r>
            <a:r>
              <a:rPr lang="ko-KR" altLang="en-US" dirty="0"/>
              <a:t>특히 과적합을 방지하고 일반화 성능을 향상시키기 위해서는 다 </a:t>
            </a:r>
          </a:p>
          <a:p>
            <a:r>
              <a:rPr lang="ko-KR" altLang="en-US" dirty="0"/>
              <a:t>양한 케이스를 커버할 수 있는 충분한 샘플이 필요하다</a:t>
            </a:r>
            <a:r>
              <a:rPr lang="en-US" altLang="ko-KR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574425-78BA-3B86-A2B9-DBBD89D95E91}"/>
              </a:ext>
            </a:extLst>
          </p:cNvPr>
          <p:cNvSpPr txBox="1"/>
          <p:nvPr/>
        </p:nvSpPr>
        <p:spPr>
          <a:xfrm>
            <a:off x="1809675" y="1719109"/>
            <a:ext cx="5524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적절한 데이터셋 크기의 중요성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75D889-CAF1-796F-3043-4BCD5D324ED3}"/>
              </a:ext>
            </a:extLst>
          </p:cNvPr>
          <p:cNvSpPr txBox="1"/>
          <p:nvPr/>
        </p:nvSpPr>
        <p:spPr>
          <a:xfrm>
            <a:off x="1825082" y="4201658"/>
            <a:ext cx="65866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⇒ </a:t>
            </a:r>
            <a:r>
              <a:rPr lang="ko-KR" altLang="en-US"/>
              <a:t>데이터셋 피처에 대한 의미와 관계를 해석하고 이것이 예측에 미치는 영향을 파악하는 것은 중요하다</a:t>
            </a:r>
            <a:r>
              <a:rPr lang="en-US" altLang="ko-KR"/>
              <a:t>.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Google Shape;115;g2c257360040_1_37">
            <a:extLst>
              <a:ext uri="{FF2B5EF4-FFF2-40B4-BE49-F238E27FC236}">
                <a16:creationId xmlns:a16="http://schemas.microsoft.com/office/drawing/2014/main" id="{2908DE18-3BF8-4741-E3AA-1B2D1E2EDBDD}"/>
              </a:ext>
            </a:extLst>
          </p:cNvPr>
          <p:cNvSpPr txBox="1"/>
          <p:nvPr/>
        </p:nvSpPr>
        <p:spPr>
          <a:xfrm>
            <a:off x="1408975" y="1055550"/>
            <a:ext cx="6332945" cy="5316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>
              <a:lnSpc>
                <a:spcPct val="115000"/>
              </a:lnSpc>
              <a:buAutoNum type="arabicPeriod"/>
            </a:pPr>
            <a:r>
              <a:rPr lang="ko-KR" altLang="en-US" sz="18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주제 선정</a:t>
            </a:r>
            <a:endParaRPr lang="en-US" altLang="ko-KR" sz="18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endParaRPr lang="en-US" altLang="ko-KR" sz="18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endParaRPr lang="en-US" altLang="ko-KR" sz="18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r>
              <a:rPr lang="en-US" altLang="ko-KR" sz="18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</a:p>
          <a:p>
            <a:pPr marL="342900" indent="-342900">
              <a:lnSpc>
                <a:spcPct val="115000"/>
              </a:lnSpc>
              <a:buAutoNum type="arabicPeriod"/>
            </a:pPr>
            <a:endParaRPr lang="en-US" altLang="ko-KR" sz="18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endParaRPr lang="en-US" altLang="ko-KR" sz="18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r>
              <a:rPr lang="ko-KR" altLang="en-US" sz="18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모델</a:t>
            </a:r>
            <a:r>
              <a:rPr lang="en-US" altLang="ko-KR" sz="18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 </a:t>
            </a:r>
            <a:r>
              <a:rPr lang="ko-KR" altLang="en-US" sz="18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정의 및 평가</a:t>
            </a:r>
            <a:endParaRPr lang="en-US" altLang="ko-KR" sz="18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endParaRPr lang="en-US" altLang="ko-KR" sz="18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endParaRPr lang="en-US" altLang="ko-KR" sz="18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342900" indent="-342900">
              <a:lnSpc>
                <a:spcPct val="115000"/>
              </a:lnSpc>
              <a:buAutoNum type="arabicPeriod"/>
            </a:pPr>
            <a:r>
              <a:rPr lang="ko-KR" altLang="en-US" sz="18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결론</a:t>
            </a:r>
            <a:endParaRPr lang="en-US" altLang="ko-KR" sz="18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>
              <a:lnSpc>
                <a:spcPct val="115000"/>
              </a:lnSpc>
            </a:pPr>
            <a:endParaRPr lang="en-US" altLang="ko-KR"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>
              <a:lnSpc>
                <a:spcPct val="115000"/>
              </a:lnSpc>
            </a:pPr>
            <a:endParaRPr lang="ko-KR" altLang="en-US"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>
              <a:lnSpc>
                <a:spcPct val="115000"/>
              </a:lnSpc>
            </a:pPr>
            <a:r>
              <a:rPr lang="ko-KR" altLang="en-US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 </a:t>
            </a:r>
          </a:p>
          <a:p>
            <a:pPr>
              <a:lnSpc>
                <a:spcPct val="115000"/>
              </a:lnSpc>
            </a:pPr>
            <a:endParaRPr lang="ko-KR" altLang="en-US"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457200" indent="-457200">
              <a:lnSpc>
                <a:spcPct val="115000"/>
              </a:lnSpc>
              <a:buAutoNum type="arabicPeriod"/>
            </a:pP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15;g2c257360040_1_37">
            <a:extLst>
              <a:ext uri="{FF2B5EF4-FFF2-40B4-BE49-F238E27FC236}">
                <a16:creationId xmlns:a16="http://schemas.microsoft.com/office/drawing/2014/main" id="{D8063DF3-FCB3-FF15-D710-EF79F228A8AD}"/>
              </a:ext>
            </a:extLst>
          </p:cNvPr>
          <p:cNvSpPr txBox="1"/>
          <p:nvPr/>
        </p:nvSpPr>
        <p:spPr>
          <a:xfrm>
            <a:off x="1408975" y="351977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1. </a:t>
            </a:r>
            <a:r>
              <a:rPr lang="ko-KR" altLang="en-US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주제 선정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" name="Google Shape;98;g2c257360040_1_11">
            <a:extLst>
              <a:ext uri="{FF2B5EF4-FFF2-40B4-BE49-F238E27FC236}">
                <a16:creationId xmlns:a16="http://schemas.microsoft.com/office/drawing/2014/main" id="{6F4304DA-6ABF-D12F-261B-9BC357A7731A}"/>
              </a:ext>
            </a:extLst>
          </p:cNvPr>
          <p:cNvSpPr txBox="1"/>
          <p:nvPr/>
        </p:nvSpPr>
        <p:spPr>
          <a:xfrm>
            <a:off x="1408975" y="1133701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Dataset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5" name="그림 4" descr="텍스트, 폰트, 화이트, 대수학이(가) 표시된 사진&#10;&#10;자동 생성된 설명">
            <a:extLst>
              <a:ext uri="{FF2B5EF4-FFF2-40B4-BE49-F238E27FC236}">
                <a16:creationId xmlns:a16="http://schemas.microsoft.com/office/drawing/2014/main" id="{DB0656B3-7B42-EA1D-DE11-FE236D7F5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639" y="2667888"/>
            <a:ext cx="6561389" cy="1752752"/>
          </a:xfrm>
          <a:prstGeom prst="rect">
            <a:avLst/>
          </a:prstGeom>
        </p:spPr>
      </p:pic>
      <p:pic>
        <p:nvPicPr>
          <p:cNvPr id="7" name="그림 6" descr="폰트, 로고, 그래픽, 텍스트이(가) 표시된 사진&#10;&#10;자동 생성된 설명">
            <a:extLst>
              <a:ext uri="{FF2B5EF4-FFF2-40B4-BE49-F238E27FC236}">
                <a16:creationId xmlns:a16="http://schemas.microsoft.com/office/drawing/2014/main" id="{594B2BA4-991E-F7D8-641C-E244C3BFA1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1744" y="1549177"/>
            <a:ext cx="3305175" cy="13811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8C7E4B-8EB2-6168-C24E-EF5D7906BAA7}"/>
              </a:ext>
            </a:extLst>
          </p:cNvPr>
          <p:cNvSpPr txBox="1"/>
          <p:nvPr/>
        </p:nvSpPr>
        <p:spPr>
          <a:xfrm>
            <a:off x="2440833" y="4395660"/>
            <a:ext cx="53469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https://www.kaggle.com/datasets/arnavsmayan/amazon-prime-userbase-dataset</a:t>
            </a:r>
            <a:endParaRPr lang="ko-KR" altLang="en-US" sz="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15;g2c257360040_1_37">
            <a:extLst>
              <a:ext uri="{FF2B5EF4-FFF2-40B4-BE49-F238E27FC236}">
                <a16:creationId xmlns:a16="http://schemas.microsoft.com/office/drawing/2014/main" id="{D8063DF3-FCB3-FF15-D710-EF79F228A8AD}"/>
              </a:ext>
            </a:extLst>
          </p:cNvPr>
          <p:cNvSpPr txBox="1"/>
          <p:nvPr/>
        </p:nvSpPr>
        <p:spPr>
          <a:xfrm>
            <a:off x="1408975" y="351977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1. </a:t>
            </a:r>
            <a:r>
              <a:rPr lang="ko-KR" altLang="en-US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주제 선정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4DA3C09-BA00-481D-E155-D9D46D19335B}"/>
              </a:ext>
            </a:extLst>
          </p:cNvPr>
          <p:cNvGrpSpPr/>
          <p:nvPr/>
        </p:nvGrpSpPr>
        <p:grpSpPr>
          <a:xfrm>
            <a:off x="1335786" y="1159376"/>
            <a:ext cx="7635339" cy="2824748"/>
            <a:chOff x="1335786" y="1598570"/>
            <a:chExt cx="7635339" cy="2824748"/>
          </a:xfrm>
        </p:grpSpPr>
        <p:pic>
          <p:nvPicPr>
            <p:cNvPr id="6" name="그림 5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038563BD-9624-D9B6-AADB-DD280B362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35786" y="1598570"/>
              <a:ext cx="7635339" cy="2824748"/>
            </a:xfrm>
            <a:prstGeom prst="rect">
              <a:avLst/>
            </a:prstGeom>
          </p:spPr>
        </p:pic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12" name="잉크 11">
                  <a:extLst>
                    <a:ext uri="{FF2B5EF4-FFF2-40B4-BE49-F238E27FC236}">
                      <a16:creationId xmlns:a16="http://schemas.microsoft.com/office/drawing/2014/main" id="{5B1529C0-BEF7-7E16-80D5-D5B791262C42}"/>
                    </a:ext>
                  </a:extLst>
                </p14:cNvPr>
                <p14:cNvContentPartPr/>
                <p14:nvPr/>
              </p14:nvContentPartPr>
              <p14:xfrm>
                <a:off x="3442013" y="2445334"/>
                <a:ext cx="5300280" cy="75600"/>
              </p14:xfrm>
            </p:contentPart>
          </mc:Choice>
          <mc:Fallback>
            <p:pic>
              <p:nvPicPr>
                <p:cNvPr id="12" name="잉크 11">
                  <a:extLst>
                    <a:ext uri="{FF2B5EF4-FFF2-40B4-BE49-F238E27FC236}">
                      <a16:creationId xmlns:a16="http://schemas.microsoft.com/office/drawing/2014/main" id="{5B1529C0-BEF7-7E16-80D5-D5B791262C42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388013" y="2337694"/>
                  <a:ext cx="5407920" cy="29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3" name="잉크 12">
                  <a:extLst>
                    <a:ext uri="{FF2B5EF4-FFF2-40B4-BE49-F238E27FC236}">
                      <a16:creationId xmlns:a16="http://schemas.microsoft.com/office/drawing/2014/main" id="{3CBA4F34-03FC-CF4B-972C-10A0AAA80E7E}"/>
                    </a:ext>
                  </a:extLst>
                </p14:cNvPr>
                <p14:cNvContentPartPr/>
                <p14:nvPr/>
              </p14:nvContentPartPr>
              <p14:xfrm>
                <a:off x="1442213" y="2623174"/>
                <a:ext cx="386280" cy="16920"/>
              </p14:xfrm>
            </p:contentPart>
          </mc:Choice>
          <mc:Fallback>
            <p:pic>
              <p:nvPicPr>
                <p:cNvPr id="13" name="잉크 12">
                  <a:extLst>
                    <a:ext uri="{FF2B5EF4-FFF2-40B4-BE49-F238E27FC236}">
                      <a16:creationId xmlns:a16="http://schemas.microsoft.com/office/drawing/2014/main" id="{3CBA4F34-03FC-CF4B-972C-10A0AAA80E7E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88213" y="2515174"/>
                  <a:ext cx="493920" cy="23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14" name="잉크 13">
                  <a:extLst>
                    <a:ext uri="{FF2B5EF4-FFF2-40B4-BE49-F238E27FC236}">
                      <a16:creationId xmlns:a16="http://schemas.microsoft.com/office/drawing/2014/main" id="{BF3F5C98-03B6-E2A3-74E9-9CE9E0A4D6E5}"/>
                    </a:ext>
                  </a:extLst>
                </p14:cNvPr>
                <p14:cNvContentPartPr/>
                <p14:nvPr/>
              </p14:nvContentPartPr>
              <p14:xfrm>
                <a:off x="6668333" y="3122134"/>
                <a:ext cx="973080" cy="23040"/>
              </p14:xfrm>
            </p:contentPart>
          </mc:Choice>
          <mc:Fallback>
            <p:pic>
              <p:nvPicPr>
                <p:cNvPr id="14" name="잉크 13">
                  <a:extLst>
                    <a:ext uri="{FF2B5EF4-FFF2-40B4-BE49-F238E27FC236}">
                      <a16:creationId xmlns:a16="http://schemas.microsoft.com/office/drawing/2014/main" id="{BF3F5C98-03B6-E2A3-74E9-9CE9E0A4D6E5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6614333" y="3014494"/>
                  <a:ext cx="1080720" cy="23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15" name="잉크 14">
                  <a:extLst>
                    <a:ext uri="{FF2B5EF4-FFF2-40B4-BE49-F238E27FC236}">
                      <a16:creationId xmlns:a16="http://schemas.microsoft.com/office/drawing/2014/main" id="{2E9EFBDA-8ACD-6F31-7202-E932F57E3187}"/>
                    </a:ext>
                  </a:extLst>
                </p14:cNvPr>
                <p14:cNvContentPartPr/>
                <p14:nvPr/>
              </p14:nvContentPartPr>
              <p14:xfrm>
                <a:off x="4430573" y="2229694"/>
                <a:ext cx="3672000" cy="22680"/>
              </p14:xfrm>
            </p:contentPart>
          </mc:Choice>
          <mc:Fallback>
            <p:pic>
              <p:nvPicPr>
                <p:cNvPr id="15" name="잉크 14">
                  <a:extLst>
                    <a:ext uri="{FF2B5EF4-FFF2-40B4-BE49-F238E27FC236}">
                      <a16:creationId xmlns:a16="http://schemas.microsoft.com/office/drawing/2014/main" id="{2E9EFBDA-8ACD-6F31-7202-E932F57E3187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376933" y="2122054"/>
                  <a:ext cx="3779640" cy="238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9" name="Google Shape;98;g2c257360040_1_11">
            <a:extLst>
              <a:ext uri="{FF2B5EF4-FFF2-40B4-BE49-F238E27FC236}">
                <a16:creationId xmlns:a16="http://schemas.microsoft.com/office/drawing/2014/main" id="{09534396-3A6F-06A9-B252-DD66805B226A}"/>
              </a:ext>
            </a:extLst>
          </p:cNvPr>
          <p:cNvSpPr txBox="1"/>
          <p:nvPr/>
        </p:nvSpPr>
        <p:spPr>
          <a:xfrm>
            <a:off x="1561171" y="4099048"/>
            <a:ext cx="7181122" cy="69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altLang="ko-KR" sz="1200" b="1" dirty="0">
                <a:latin typeface="Gowun Dodum"/>
                <a:ea typeface="Gowun Dodum"/>
                <a:cs typeface="Gowun Dodum"/>
                <a:sym typeface="Gowun Dodum"/>
              </a:rPr>
              <a:t>2500</a:t>
            </a:r>
            <a:r>
              <a:rPr lang="ko-KR" altLang="en-US" sz="1200" b="1" dirty="0">
                <a:latin typeface="Gowun Dodum"/>
                <a:ea typeface="Gowun Dodum"/>
                <a:cs typeface="Gowun Dodum"/>
                <a:sym typeface="Gowun Dodum"/>
              </a:rPr>
              <a:t>여개의 서비스 사용자 데이터로 </a:t>
            </a:r>
            <a:r>
              <a:rPr lang="en-US" altLang="ko-KR" sz="1200" b="1" dirty="0">
                <a:latin typeface="Gowun Dodum"/>
                <a:ea typeface="Gowun Dodum"/>
                <a:cs typeface="Gowun Dodum"/>
                <a:sym typeface="Gowun Dodum"/>
              </a:rPr>
              <a:t>feature</a:t>
            </a:r>
            <a:r>
              <a:rPr lang="ko-KR" altLang="en-US" sz="1200" b="1" dirty="0">
                <a:latin typeface="Gowun Dodum"/>
                <a:ea typeface="Gowun Dodum"/>
                <a:cs typeface="Gowun Dodum"/>
                <a:sym typeface="Gowun Dodum"/>
              </a:rPr>
              <a:t>는 </a:t>
            </a:r>
            <a:r>
              <a:rPr lang="en-US" altLang="ko-KR" sz="1200" b="1" dirty="0">
                <a:latin typeface="Gowun Dodum"/>
                <a:ea typeface="Gowun Dodum"/>
                <a:cs typeface="Gowun Dodum"/>
                <a:sym typeface="Gowun Dodum"/>
              </a:rPr>
              <a:t>19</a:t>
            </a:r>
            <a:r>
              <a:rPr lang="ko-KR" altLang="en-US" sz="1200" b="1" dirty="0">
                <a:latin typeface="Gowun Dodum"/>
                <a:ea typeface="Gowun Dodum"/>
                <a:cs typeface="Gowun Dodum"/>
                <a:sym typeface="Gowun Dodum"/>
              </a:rPr>
              <a:t>가지가 있으며 전부 </a:t>
            </a:r>
            <a:r>
              <a:rPr lang="en-US" altLang="ko-KR" sz="1200" b="1" dirty="0">
                <a:latin typeface="Gowun Dodum"/>
                <a:ea typeface="Gowun Dodum"/>
                <a:cs typeface="Gowun Dodum"/>
                <a:sym typeface="Gowun Dodum"/>
              </a:rPr>
              <a:t>non-null</a:t>
            </a:r>
            <a:r>
              <a:rPr lang="ko-KR" altLang="en-US" sz="1200" b="1" dirty="0">
                <a:latin typeface="Gowun Dodum"/>
                <a:ea typeface="Gowun Dodum"/>
                <a:cs typeface="Gowun Dodum"/>
                <a:sym typeface="Gowun Dodum"/>
              </a:rPr>
              <a:t>의 균형 잡힌 데이터로 이루어져 있다</a:t>
            </a:r>
            <a:r>
              <a:rPr lang="en-US" altLang="ko-KR" sz="1200" b="1" dirty="0">
                <a:latin typeface="Gowun Dodum"/>
                <a:ea typeface="Gowun Dodum"/>
                <a:cs typeface="Gowun Dodum"/>
                <a:sym typeface="Gowun Dodum"/>
              </a:rPr>
              <a:t>. </a:t>
            </a:r>
            <a:r>
              <a:rPr lang="ko-KR" altLang="en-US" sz="1200" b="1" dirty="0">
                <a:latin typeface="Gowun Dodum"/>
                <a:ea typeface="Gowun Dodum"/>
                <a:cs typeface="Gowun Dodum"/>
                <a:sym typeface="Gowun Dodum"/>
              </a:rPr>
              <a:t>이 중 </a:t>
            </a:r>
            <a:r>
              <a:rPr lang="en-US" altLang="ko-KR" sz="1200" b="1" dirty="0">
                <a:latin typeface="Gowun Dodum"/>
                <a:ea typeface="Gowun Dodum"/>
                <a:cs typeface="Gowun Dodum"/>
                <a:sym typeface="Gowun Dodum"/>
              </a:rPr>
              <a:t>Monthly</a:t>
            </a:r>
            <a:r>
              <a:rPr lang="ko-KR" altLang="en-US" sz="1200" b="1" dirty="0">
                <a:latin typeface="Gowun Dodum"/>
                <a:ea typeface="Gowun Dodum"/>
                <a:cs typeface="Gowun Dodum"/>
                <a:sym typeface="Gowun Dodum"/>
              </a:rPr>
              <a:t>와 </a:t>
            </a:r>
            <a:r>
              <a:rPr lang="en-US" altLang="ko-KR" sz="1200" b="1" dirty="0">
                <a:latin typeface="Gowun Dodum"/>
                <a:ea typeface="Gowun Dodum"/>
                <a:cs typeface="Gowun Dodum"/>
                <a:sym typeface="Gowun Dodum"/>
              </a:rPr>
              <a:t>Annual</a:t>
            </a:r>
            <a:r>
              <a:rPr lang="ko-KR" altLang="en-US" sz="1200" b="1" dirty="0">
                <a:latin typeface="Gowun Dodum"/>
                <a:ea typeface="Gowun Dodum"/>
                <a:cs typeface="Gowun Dodum"/>
                <a:sym typeface="Gowun Dodum"/>
              </a:rPr>
              <a:t>로 구성된 </a:t>
            </a:r>
            <a:r>
              <a:rPr lang="en-US" altLang="ko-KR" sz="1200" b="1" dirty="0">
                <a:latin typeface="Gowun Dodum"/>
                <a:ea typeface="Gowun Dodum"/>
                <a:cs typeface="Gowun Dodum"/>
                <a:sym typeface="Gowun Dodum"/>
              </a:rPr>
              <a:t>Subscription Plan</a:t>
            </a:r>
            <a:r>
              <a:rPr lang="ko-KR" altLang="en-US" sz="1200" b="1" dirty="0">
                <a:latin typeface="Gowun Dodum"/>
                <a:ea typeface="Gowun Dodum"/>
                <a:cs typeface="Gowun Dodum"/>
                <a:sym typeface="Gowun Dodum"/>
              </a:rPr>
              <a:t>에 대해 예측해보았다</a:t>
            </a:r>
            <a:r>
              <a:rPr lang="en-US" altLang="ko-KR" sz="1200" b="1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  <a:endParaRPr sz="1200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4099030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Data analysis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sp>
        <p:nvSpPr>
          <p:cNvPr id="5" name="Google Shape;98;g2c257360040_1_11">
            <a:extLst>
              <a:ext uri="{FF2B5EF4-FFF2-40B4-BE49-F238E27FC236}">
                <a16:creationId xmlns:a16="http://schemas.microsoft.com/office/drawing/2014/main" id="{AB907169-65EC-B122-205E-6E86DE14686A}"/>
              </a:ext>
            </a:extLst>
          </p:cNvPr>
          <p:cNvSpPr txBox="1"/>
          <p:nvPr/>
        </p:nvSpPr>
        <p:spPr>
          <a:xfrm>
            <a:off x="1312904" y="2474301"/>
            <a:ext cx="5216881" cy="62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총 </a:t>
            </a:r>
            <a:r>
              <a:rPr lang="en-US" altLang="ko-KR" sz="1050" dirty="0">
                <a:latin typeface="Gowun Dodum"/>
                <a:ea typeface="Gowun Dodum"/>
                <a:cs typeface="Gowun Dodum"/>
                <a:sym typeface="Gowun Dodum"/>
              </a:rPr>
              <a:t>19</a:t>
            </a: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개의 </a:t>
            </a:r>
            <a:r>
              <a:rPr lang="en-US" altLang="ko-KR" sz="1050" dirty="0">
                <a:latin typeface="Gowun Dodum"/>
                <a:ea typeface="Gowun Dodum"/>
                <a:cs typeface="Gowun Dodum"/>
                <a:sym typeface="Gowun Dodum"/>
              </a:rPr>
              <a:t>feature</a:t>
            </a: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를 갖고</a:t>
            </a:r>
            <a:r>
              <a:rPr lang="en-US" altLang="ko-KR" sz="1050" dirty="0">
                <a:latin typeface="Gowun Dodum"/>
                <a:ea typeface="Gowun Dodum"/>
                <a:cs typeface="Gowun Dodum"/>
                <a:sym typeface="Gowun Dodum"/>
              </a:rPr>
              <a:t>, </a:t>
            </a:r>
          </a:p>
          <a:p>
            <a:pPr marL="95250">
              <a:lnSpc>
                <a:spcPct val="150000"/>
              </a:lnSpc>
              <a:buSzPts val="1600"/>
            </a:pP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모두 </a:t>
            </a:r>
            <a:r>
              <a:rPr lang="en-US" altLang="ko-KR" sz="1050" dirty="0">
                <a:latin typeface="Gowun Dodum"/>
                <a:ea typeface="Gowun Dodum"/>
                <a:cs typeface="Gowun Dodum"/>
                <a:sym typeface="Gowun Dodum"/>
              </a:rPr>
              <a:t>non-null</a:t>
            </a: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 값을 갖는 균형 잡힌 데이터 임을 확인함</a:t>
            </a:r>
            <a:r>
              <a:rPr lang="en-US" altLang="ko-KR" sz="1050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 </a:t>
            </a:r>
            <a:endParaRPr sz="1050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EF1F7BE1-FC64-434D-5A0C-599EB73DF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7755" y="452520"/>
            <a:ext cx="3544060" cy="42384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904DC0A-1172-3AFC-A76A-D2612885E82A}"/>
              </a:ext>
            </a:extLst>
          </p:cNvPr>
          <p:cNvGraphicFramePr>
            <a:graphicFrameLocks noGrp="1"/>
          </p:cNvGraphicFramePr>
          <p:nvPr/>
        </p:nvGraphicFramePr>
        <p:xfrm>
          <a:off x="1656720" y="1560445"/>
          <a:ext cx="7018930" cy="32327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972554">
                  <a:extLst>
                    <a:ext uri="{9D8B030D-6E8A-4147-A177-3AD203B41FA5}">
                      <a16:colId xmlns:a16="http://schemas.microsoft.com/office/drawing/2014/main" val="2439750122"/>
                    </a:ext>
                  </a:extLst>
                </a:gridCol>
                <a:gridCol w="5046376">
                  <a:extLst>
                    <a:ext uri="{9D8B030D-6E8A-4147-A177-3AD203B41FA5}">
                      <a16:colId xmlns:a16="http://schemas.microsoft.com/office/drawing/2014/main" val="3655513265"/>
                    </a:ext>
                  </a:extLst>
                </a:gridCol>
              </a:tblGrid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Feature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051434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User 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549252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8707447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Email address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588291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User name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86445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Date of birth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나이만 추출해서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550192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Gender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One-hot encoding </a:t>
                      </a:r>
                      <a:r>
                        <a:rPr lang="ko-KR" altLang="en-US" dirty="0"/>
                        <a:t>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85214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Location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 :</a:t>
                      </a:r>
                      <a:r>
                        <a:rPr lang="ko-KR" altLang="en-US" sz="1200" dirty="0"/>
                        <a:t>종류가 너무 많아 </a:t>
                      </a:r>
                      <a:r>
                        <a:rPr lang="en-US" altLang="ko-KR" sz="1200" dirty="0"/>
                        <a:t>one-hot encoding</a:t>
                      </a:r>
                      <a:r>
                        <a:rPr lang="ko-KR" altLang="en-US" sz="1200" dirty="0"/>
                        <a:t>하면 사이즈가 너무 커짐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354950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Membership start 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823725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Membership end 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817777"/>
                  </a:ext>
                </a:extLst>
              </a:tr>
            </a:tbl>
          </a:graphicData>
        </a:graphic>
      </p:graphicFrame>
      <p:sp>
        <p:nvSpPr>
          <p:cNvPr id="5" name="Google Shape;98;g2c257360040_1_11">
            <a:extLst>
              <a:ext uri="{FF2B5EF4-FFF2-40B4-BE49-F238E27FC236}">
                <a16:creationId xmlns:a16="http://schemas.microsoft.com/office/drawing/2014/main" id="{AB907169-65EC-B122-205E-6E86DE14686A}"/>
              </a:ext>
            </a:extLst>
          </p:cNvPr>
          <p:cNvSpPr txBox="1"/>
          <p:nvPr/>
        </p:nvSpPr>
        <p:spPr>
          <a:xfrm>
            <a:off x="3568390" y="1105883"/>
            <a:ext cx="5216881" cy="38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altLang="ko-KR" sz="1050" dirty="0">
                <a:latin typeface="Gowun Dodum"/>
                <a:ea typeface="Gowun Dodum"/>
                <a:cs typeface="Gowun Dodum"/>
                <a:sym typeface="Gowun Dodum"/>
              </a:rPr>
              <a:t>※ </a:t>
            </a: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특별한 설명 없이 </a:t>
            </a:r>
            <a:r>
              <a:rPr lang="en-US" altLang="ko-KR" sz="1050" dirty="0">
                <a:latin typeface="Gowun Dodum"/>
                <a:ea typeface="Gowun Dodum"/>
                <a:cs typeface="Gowun Dodum"/>
                <a:sym typeface="Gowun Dodum"/>
              </a:rPr>
              <a:t>X</a:t>
            </a: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로 표시된 것은 예측에  필요하지 않을 것이라 판단하여 제외함</a:t>
            </a:r>
            <a:endParaRPr sz="1050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857773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05E07AE-9C9C-2513-0329-0C9E7C4325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139639"/>
              </p:ext>
            </p:extLst>
          </p:nvPr>
        </p:nvGraphicFramePr>
        <p:xfrm>
          <a:off x="1597246" y="1471026"/>
          <a:ext cx="7018930" cy="35375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972554">
                  <a:extLst>
                    <a:ext uri="{9D8B030D-6E8A-4147-A177-3AD203B41FA5}">
                      <a16:colId xmlns:a16="http://schemas.microsoft.com/office/drawing/2014/main" val="2439750122"/>
                    </a:ext>
                  </a:extLst>
                </a:gridCol>
                <a:gridCol w="5046376">
                  <a:extLst>
                    <a:ext uri="{9D8B030D-6E8A-4147-A177-3AD203B41FA5}">
                      <a16:colId xmlns:a16="http://schemas.microsoft.com/office/drawing/2014/main" val="3655513265"/>
                    </a:ext>
                  </a:extLst>
                </a:gridCol>
              </a:tblGrid>
              <a:tr h="1755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Feature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051434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Customer support interactions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Scailing</a:t>
                      </a:r>
                      <a:r>
                        <a:rPr lang="ko-KR" altLang="en-US" dirty="0"/>
                        <a:t>해서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874144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Subscription plan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Y</a:t>
                      </a:r>
                      <a:r>
                        <a:rPr lang="ko-KR" altLang="en-US" dirty="0"/>
                        <a:t>값으로 사용</a:t>
                      </a:r>
                      <a:r>
                        <a:rPr lang="en-US" altLang="ko-KR" dirty="0"/>
                        <a:t>, annual</a:t>
                      </a:r>
                      <a:r>
                        <a:rPr lang="ko-KR" altLang="en-US" dirty="0"/>
                        <a:t>은</a:t>
                      </a:r>
                      <a:r>
                        <a:rPr lang="en-US" altLang="ko-KR" dirty="0"/>
                        <a:t> 0, monthly</a:t>
                      </a:r>
                      <a:r>
                        <a:rPr lang="ko-KR" altLang="en-US" dirty="0"/>
                        <a:t>는</a:t>
                      </a:r>
                      <a:r>
                        <a:rPr lang="en-US" altLang="ko-KR" dirty="0"/>
                        <a:t> 1</a:t>
                      </a:r>
                      <a:r>
                        <a:rPr lang="ko-KR" altLang="en-US" dirty="0"/>
                        <a:t>로 변환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549252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Payment information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8707447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Renewal status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588291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Usage frequency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One-hot encoding </a:t>
                      </a:r>
                      <a:r>
                        <a:rPr lang="ko-KR" altLang="en-US" dirty="0"/>
                        <a:t>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86445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Purchase history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One-hot encoding </a:t>
                      </a:r>
                      <a:r>
                        <a:rPr lang="ko-KR" altLang="en-US" dirty="0"/>
                        <a:t>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550192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Favorite genres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One-hot encoding </a:t>
                      </a:r>
                      <a:r>
                        <a:rPr lang="ko-KR" altLang="en-US" dirty="0"/>
                        <a:t>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85214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Devices used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One-hot encoding </a:t>
                      </a:r>
                      <a:r>
                        <a:rPr lang="ko-KR" altLang="en-US" dirty="0"/>
                        <a:t>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354950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Engagement metrics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Low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medium high</a:t>
                      </a:r>
                      <a:r>
                        <a:rPr lang="ko-KR" altLang="en-US" dirty="0"/>
                        <a:t>를 숫자로 변환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823725"/>
                  </a:ext>
                </a:extLst>
              </a:tr>
              <a:tr h="3232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Feedback/ratings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817777"/>
                  </a:ext>
                </a:extLst>
              </a:tr>
            </a:tbl>
          </a:graphicData>
        </a:graphic>
      </p:graphicFrame>
      <p:sp>
        <p:nvSpPr>
          <p:cNvPr id="4" name="Google Shape;98;g2c257360040_1_11">
            <a:extLst>
              <a:ext uri="{FF2B5EF4-FFF2-40B4-BE49-F238E27FC236}">
                <a16:creationId xmlns:a16="http://schemas.microsoft.com/office/drawing/2014/main" id="{12744F7E-FE6F-5C87-C655-EB8B4E55F704}"/>
              </a:ext>
            </a:extLst>
          </p:cNvPr>
          <p:cNvSpPr txBox="1"/>
          <p:nvPr/>
        </p:nvSpPr>
        <p:spPr>
          <a:xfrm>
            <a:off x="3516352" y="1105898"/>
            <a:ext cx="5216881" cy="380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altLang="ko-KR" sz="1050" dirty="0">
                <a:latin typeface="Gowun Dodum"/>
                <a:ea typeface="Gowun Dodum"/>
                <a:cs typeface="Gowun Dodum"/>
                <a:sym typeface="Gowun Dodum"/>
              </a:rPr>
              <a:t>※ </a:t>
            </a: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특별한 설명 없이 </a:t>
            </a:r>
            <a:r>
              <a:rPr lang="en-US" altLang="ko-KR" sz="1050" dirty="0">
                <a:latin typeface="Gowun Dodum"/>
                <a:ea typeface="Gowun Dodum"/>
                <a:cs typeface="Gowun Dodum"/>
                <a:sym typeface="Gowun Dodum"/>
              </a:rPr>
              <a:t>X</a:t>
            </a:r>
            <a:r>
              <a:rPr lang="ko-KR" altLang="en-US" sz="1050" dirty="0">
                <a:latin typeface="Gowun Dodum"/>
                <a:ea typeface="Gowun Dodum"/>
                <a:cs typeface="Gowun Dodum"/>
                <a:sym typeface="Gowun Dodum"/>
              </a:rPr>
              <a:t>로 표시된 것은 예측에  필요하지 않을 것이라 판단하여 제외함</a:t>
            </a:r>
            <a:endParaRPr sz="1050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727826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257360040_1_3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/>
          </a:p>
        </p:txBody>
      </p:sp>
      <p:cxnSp>
        <p:nvCxnSpPr>
          <p:cNvPr id="113" name="Google Shape;113;g2c257360040_1_3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g2c257360040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c257360040_1_37"/>
          <p:cNvSpPr txBox="1"/>
          <p:nvPr/>
        </p:nvSpPr>
        <p:spPr>
          <a:xfrm>
            <a:off x="1408975" y="306875"/>
            <a:ext cx="6807600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2. </a:t>
            </a:r>
            <a:r>
              <a:rPr lang="en-US" altLang="ko-KR" sz="2200" b="1" dirty="0">
                <a:solidFill>
                  <a:srgbClr val="19264B"/>
                </a:solidFill>
                <a:latin typeface="Gowun Dodum"/>
                <a:ea typeface="Gowun Dodum"/>
                <a:cs typeface="Gowun Dodum"/>
                <a:sym typeface="Gowun Dodum"/>
              </a:rPr>
              <a:t>Feature engineering</a:t>
            </a:r>
            <a:endParaRPr sz="2200" b="1" dirty="0">
              <a:solidFill>
                <a:srgbClr val="19264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" name="Google Shape;98;g2c257360040_1_11">
            <a:extLst>
              <a:ext uri="{FF2B5EF4-FFF2-40B4-BE49-F238E27FC236}">
                <a16:creationId xmlns:a16="http://schemas.microsoft.com/office/drawing/2014/main" id="{7840D630-7565-4C33-4267-6A6C0A2577AE}"/>
              </a:ext>
            </a:extLst>
          </p:cNvPr>
          <p:cNvSpPr txBox="1"/>
          <p:nvPr/>
        </p:nvSpPr>
        <p:spPr>
          <a:xfrm>
            <a:off x="1408975" y="1055550"/>
            <a:ext cx="5524650" cy="41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altLang="ko-KR" sz="1800" b="1" dirty="0">
                <a:latin typeface="Gowun Dodum" panose="020B0600000101010101"/>
                <a:ea typeface="Gowun Dodum" panose="020B0600000101010101"/>
                <a:cs typeface="Gowun Dodum" panose="020B0600000101010101"/>
                <a:sym typeface="Gowun Dodum"/>
              </a:rPr>
              <a:t>Feature engineering</a:t>
            </a:r>
            <a:endParaRPr lang="ko-KR" altLang="en-US" sz="1800" b="1" dirty="0">
              <a:latin typeface="Gowun Dodum" panose="020B0600000101010101"/>
              <a:ea typeface="Gowun Dodum" panose="020B0600000101010101"/>
              <a:cs typeface="Gowun Dodum" panose="020B0600000101010101"/>
              <a:sym typeface="Gowun Dodum"/>
            </a:endParaRPr>
          </a:p>
        </p:txBody>
      </p:sp>
      <p:pic>
        <p:nvPicPr>
          <p:cNvPr id="6" name="그림 5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AE30E99A-8B5C-1A52-E139-1809FBBA7C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546" y="1658810"/>
            <a:ext cx="3947502" cy="3177815"/>
          </a:xfrm>
          <a:prstGeom prst="rect">
            <a:avLst/>
          </a:prstGeom>
        </p:spPr>
      </p:pic>
      <p:sp>
        <p:nvSpPr>
          <p:cNvPr id="7" name="Google Shape;98;g2c257360040_1_11">
            <a:extLst>
              <a:ext uri="{FF2B5EF4-FFF2-40B4-BE49-F238E27FC236}">
                <a16:creationId xmlns:a16="http://schemas.microsoft.com/office/drawing/2014/main" id="{AA9CEEEC-8E9D-0DD0-36A5-D4EB7A847592}"/>
              </a:ext>
            </a:extLst>
          </p:cNvPr>
          <p:cNvSpPr txBox="1"/>
          <p:nvPr/>
        </p:nvSpPr>
        <p:spPr>
          <a:xfrm>
            <a:off x="5609048" y="2446142"/>
            <a:ext cx="3475479" cy="14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pPr marL="95250">
              <a:lnSpc>
                <a:spcPct val="150000"/>
              </a:lnSpc>
              <a:buSzPts val="1600"/>
            </a:pP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Subscription plan 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예측에 </a:t>
            </a:r>
            <a:r>
              <a:rPr lang="ko-KR" altLang="en-US" dirty="0" err="1">
                <a:latin typeface="Gowun Dodum"/>
                <a:ea typeface="Gowun Dodum"/>
                <a:cs typeface="Gowun Dodum"/>
                <a:sym typeface="Gowun Dodum"/>
              </a:rPr>
              <a:t>필요없는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 </a:t>
            </a: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feature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들은 삭제</a:t>
            </a: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.</a:t>
            </a:r>
          </a:p>
          <a:p>
            <a:pPr marL="95250">
              <a:lnSpc>
                <a:spcPct val="150000"/>
              </a:lnSpc>
              <a:buSzPts val="1600"/>
            </a:pPr>
            <a:endParaRPr lang="en-US" altLang="ko-KR" dirty="0">
              <a:latin typeface="Gowun Dodum"/>
              <a:ea typeface="Gowun Dodum"/>
              <a:cs typeface="Gowun Dodum"/>
              <a:sym typeface="Gowun Dodum"/>
            </a:endParaRPr>
          </a:p>
          <a:p>
            <a:pPr marL="95250">
              <a:lnSpc>
                <a:spcPct val="150000"/>
              </a:lnSpc>
              <a:buSzPts val="1600"/>
            </a:pP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 총 </a:t>
            </a: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9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개의 </a:t>
            </a: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feature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를 갖는 </a:t>
            </a: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dataset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로</a:t>
            </a:r>
            <a:r>
              <a:rPr lang="en-US" altLang="ko-KR" dirty="0">
                <a:latin typeface="Gowun Dodum"/>
                <a:ea typeface="Gowun Dodum"/>
                <a:cs typeface="Gowun Dodum"/>
                <a:sym typeface="Gowun Dodum"/>
              </a:rPr>
              <a:t> </a:t>
            </a:r>
            <a:r>
              <a:rPr lang="ko-KR" altLang="en-US" dirty="0">
                <a:latin typeface="Gowun Dodum"/>
                <a:ea typeface="Gowun Dodum"/>
                <a:cs typeface="Gowun Dodum"/>
                <a:sym typeface="Gowun Dodum"/>
              </a:rPr>
              <a:t>재구성</a:t>
            </a:r>
            <a:endParaRPr lang="en-US" altLang="ko-KR" dirty="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  <p:extLst>
      <p:ext uri="{BB962C8B-B14F-4D97-AF65-F5344CB8AC3E}">
        <p14:creationId xmlns:p14="http://schemas.microsoft.com/office/powerpoint/2010/main" val="352157581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1527</TotalTime>
  <Words>623</Words>
  <Application>Microsoft Office PowerPoint</Application>
  <PresentationFormat>화면 슬라이드 쇼(16:9)</PresentationFormat>
  <Paragraphs>153</Paragraphs>
  <Slides>24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Gowun Dodum</vt:lpstr>
      <vt:lpstr>NanumGothic ExtraBold</vt:lpstr>
      <vt:lpstr>Malgun Gothic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KimTY</dc:creator>
  <cp:lastModifiedBy>금 상민</cp:lastModifiedBy>
  <cp:revision>10</cp:revision>
  <dcterms:modified xsi:type="dcterms:W3CDTF">2024-05-26T09:50:17Z</dcterms:modified>
</cp:coreProperties>
</file>